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7475200" cy="9753600"/>
  <p:notesSz cx="174752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660"/>
  </p:normalViewPr>
  <p:slideViewPr>
    <p:cSldViewPr>
      <p:cViewPr>
        <p:scale>
          <a:sx n="40" d="100"/>
          <a:sy n="40" d="100"/>
        </p:scale>
        <p:origin x="2118" y="7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30303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082854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30303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082854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30303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30303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8" y="3779043"/>
            <a:ext cx="1018953" cy="7915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898" y="7174838"/>
            <a:ext cx="1018953" cy="8170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9589" y="2936477"/>
            <a:ext cx="6113721" cy="125108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4116" y="4289689"/>
            <a:ext cx="3464441" cy="10978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9589" y="6485466"/>
            <a:ext cx="738741" cy="9957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5063" y="7711016"/>
            <a:ext cx="305686" cy="9702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39195" y="4570544"/>
            <a:ext cx="2114329" cy="260429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66563" y="6281208"/>
            <a:ext cx="840636" cy="86809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37526" y="1021556"/>
            <a:ext cx="8737673" cy="868097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85898" y="2017315"/>
            <a:ext cx="7591425" cy="0"/>
          </a:xfrm>
          <a:custGeom>
            <a:avLst/>
            <a:gdLst/>
            <a:ahLst/>
            <a:cxnLst/>
            <a:rect l="l" t="t" r="r" b="b"/>
            <a:pathLst>
              <a:path w="7591425">
                <a:moveTo>
                  <a:pt x="0" y="0"/>
                </a:moveTo>
                <a:lnTo>
                  <a:pt x="7591203" y="0"/>
                </a:lnTo>
              </a:path>
            </a:pathLst>
          </a:custGeom>
          <a:ln w="12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93056" y="1813123"/>
            <a:ext cx="4411980" cy="1504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30303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9853" y="1806740"/>
            <a:ext cx="8907145" cy="204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082854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42830"/>
            <a:ext cx="6979831" cy="8859704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7158471" y="1966317"/>
            <a:ext cx="9884929" cy="27008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6955"/>
              </a:lnSpc>
              <a:spcBef>
                <a:spcPts val="130"/>
              </a:spcBef>
            </a:pPr>
            <a:r>
              <a:rPr sz="5700" b="1" spc="180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sz="6100" b="1" spc="105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8</a:t>
            </a:r>
            <a:r>
              <a:rPr sz="5700" b="1" spc="150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sz="5700" b="1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12700" marR="5080" algn="ctr">
              <a:lnSpc>
                <a:spcPts val="7240"/>
              </a:lnSpc>
              <a:spcBef>
                <a:spcPts val="190"/>
              </a:spcBef>
            </a:pPr>
            <a:r>
              <a:rPr lang="en-US" altLang="ja-JP" sz="6550" b="1" spc="100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JS</a:t>
            </a:r>
            <a:r>
              <a:rPr sz="6550" b="1" spc="100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T</a:t>
            </a:r>
            <a:r>
              <a:rPr sz="5700" b="1" spc="165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戦略的創造研究推進事業</a:t>
            </a:r>
            <a:r>
              <a:rPr lang="ja-JP" altLang="en-US" sz="5700" b="1" spc="160" dirty="0">
                <a:solidFill>
                  <a:srgbClr val="08264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sz="57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3171" y="5172958"/>
            <a:ext cx="8272780" cy="16002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933450">
              <a:lnSpc>
                <a:spcPct val="100000"/>
              </a:lnSpc>
              <a:spcBef>
                <a:spcPts val="509"/>
              </a:spcBef>
            </a:pPr>
            <a:r>
              <a:rPr sz="4900" spc="-175" dirty="0">
                <a:solidFill>
                  <a:srgbClr val="9A72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キャ</a:t>
            </a:r>
            <a:r>
              <a:rPr sz="4900" spc="-175" dirty="0">
                <a:solidFill>
                  <a:srgbClr val="BF9C4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リア</a:t>
            </a:r>
            <a:r>
              <a:rPr sz="4900" spc="-175" dirty="0">
                <a:solidFill>
                  <a:srgbClr val="D4B5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を飛躍</a:t>
            </a:r>
            <a:r>
              <a:rPr sz="4900" spc="-175" dirty="0">
                <a:solidFill>
                  <a:srgbClr val="BF9C4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させ</a:t>
            </a:r>
            <a:r>
              <a:rPr sz="4900" spc="-114" dirty="0">
                <a:solidFill>
                  <a:srgbClr val="AA822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る、</a:t>
            </a:r>
            <a:endParaRPr sz="490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4750" spc="-135" dirty="0">
                <a:solidFill>
                  <a:srgbClr val="9A72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次世代</a:t>
            </a:r>
            <a:r>
              <a:rPr sz="4750" spc="-135" dirty="0">
                <a:solidFill>
                  <a:srgbClr val="BF9C4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トッ</a:t>
            </a:r>
            <a:r>
              <a:rPr sz="4750" spc="-135" dirty="0">
                <a:solidFill>
                  <a:srgbClr val="D4B5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プ研究者</a:t>
            </a:r>
            <a:r>
              <a:rPr sz="4750" spc="-135" dirty="0">
                <a:solidFill>
                  <a:srgbClr val="BF9C4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への</a:t>
            </a:r>
            <a:r>
              <a:rPr sz="4750" spc="-110" dirty="0">
                <a:solidFill>
                  <a:srgbClr val="AA822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登竜門</a:t>
            </a:r>
            <a:endParaRPr sz="475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47600" y="8382000"/>
            <a:ext cx="4724400" cy="8297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ja-JP" altLang="en-US" sz="2650" spc="355" dirty="0">
                <a:solidFill>
                  <a:srgbClr val="7C7C7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研究・イノベーション共創機構学術研究推進本部</a:t>
            </a:r>
            <a:endParaRPr sz="2650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26">
            <a:extLst>
              <a:ext uri="{FF2B5EF4-FFF2-40B4-BE49-F238E27FC236}">
                <a16:creationId xmlns:a16="http://schemas.microsoft.com/office/drawing/2014/main" id="{62E4286E-06BB-4E56-8BE0-88C84C05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86DDFAF-BD75-4482-8118-82155887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" y="-1"/>
            <a:ext cx="17028695" cy="9498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18" y="191822"/>
            <a:ext cx="16430625" cy="26136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2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なぜ、本事業に挑戦するのか？</a:t>
            </a:r>
            <a:r>
              <a:rPr sz="3400" spc="-20" dirty="0">
                <a:solidFill>
                  <a:srgbClr val="282B2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一</a:t>
            </a:r>
            <a:r>
              <a:rPr sz="3400" spc="-25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圧倒的な研究実績とキャリアヘの絶大なインパクト</a:t>
            </a:r>
            <a:endParaRPr sz="340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340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948690">
              <a:lnSpc>
                <a:spcPct val="100000"/>
              </a:lnSpc>
              <a:spcBef>
                <a:spcPts val="5"/>
              </a:spcBef>
            </a:pPr>
            <a:r>
              <a:rPr sz="3050" spc="-45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質の高い成果が多数生まれる環境</a:t>
            </a:r>
            <a:endParaRPr sz="305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316355">
              <a:lnSpc>
                <a:spcPct val="100000"/>
              </a:lnSpc>
            </a:pPr>
            <a:r>
              <a:rPr sz="2350" spc="5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To</a:t>
            </a:r>
            <a:r>
              <a:rPr sz="2850" spc="5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p</a:t>
            </a:r>
            <a:r>
              <a:rPr sz="2850" spc="-71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 </a:t>
            </a:r>
            <a:r>
              <a:rPr sz="235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10</a:t>
            </a:r>
            <a:r>
              <a:rPr sz="2450" spc="4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％論文率</a:t>
            </a:r>
            <a:endParaRPr sz="245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290" y="2962077"/>
            <a:ext cx="970280" cy="1128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200" spc="165" dirty="0">
                <a:solidFill>
                  <a:srgbClr val="B318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．</a:t>
            </a:r>
            <a:endParaRPr sz="72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2743" y="5777010"/>
            <a:ext cx="210883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50" spc="5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To</a:t>
            </a:r>
            <a:r>
              <a:rPr sz="2850" spc="5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p</a:t>
            </a:r>
            <a:r>
              <a:rPr sz="2850" spc="-95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 </a:t>
            </a:r>
            <a:r>
              <a:rPr sz="2350" spc="65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</a:t>
            </a:r>
            <a:r>
              <a:rPr sz="2450" spc="75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％論文率</a:t>
            </a:r>
            <a:endParaRPr sz="24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0046" y="6689791"/>
            <a:ext cx="2092325" cy="204863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14"/>
              </a:spcBef>
            </a:pPr>
            <a:r>
              <a:rPr sz="3200" spc="45" dirty="0">
                <a:solidFill>
                  <a:srgbClr val="0A214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2.0%</a:t>
            </a:r>
            <a:endParaRPr sz="320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75"/>
              </a:spcBef>
            </a:pPr>
            <a:endParaRPr sz="320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85" dirty="0">
                <a:solidFill>
                  <a:srgbClr val="83838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日本平均：</a:t>
            </a:r>
            <a:r>
              <a:rPr sz="2350" spc="-45" dirty="0">
                <a:solidFill>
                  <a:srgbClr val="83838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1.0%</a:t>
            </a:r>
            <a:endParaRPr sz="235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3128" y="5221683"/>
            <a:ext cx="137668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10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日本平均の</a:t>
            </a:r>
            <a:endParaRPr sz="21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0770" y="5425942"/>
            <a:ext cx="792480" cy="1270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75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約</a:t>
            </a:r>
            <a:r>
              <a:rPr sz="5100" spc="5" dirty="0">
                <a:solidFill>
                  <a:srgbClr val="050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2</a:t>
            </a:r>
            <a:endParaRPr sz="510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7DA4811-4307-4F12-9D94-36AFE163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5" y="1229736"/>
            <a:ext cx="8523864" cy="8523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9217"/>
            <a:ext cx="17475200" cy="855331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55600" y="499818"/>
            <a:ext cx="16450500" cy="607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20"/>
              </a:spcBef>
            </a:pPr>
            <a:r>
              <a:rPr sz="3800" b="1" spc="-49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「自由な発想（土壌）」</a:t>
            </a:r>
            <a:r>
              <a:rPr lang="ja-JP" altLang="en-US" sz="3800" b="1" spc="-49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sz="3800" b="1" spc="-49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3800" b="1" spc="-49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sz="3800" b="1" spc="-49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「国の戦略（大樹）</a:t>
            </a:r>
            <a:r>
              <a:rPr sz="3800" b="1" spc="-500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3800" b="1" spc="-500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sz="3800" b="1" spc="-500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の両輪でイノベーションを牽引する</a:t>
            </a:r>
            <a:endParaRPr sz="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14"/>
              </a:spcBef>
            </a:pPr>
            <a:r>
              <a:rPr sz="3200" u="sng" spc="-290" dirty="0"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sz="3450" u="sng" spc="-29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</a:t>
            </a:r>
            <a:r>
              <a:rPr u="sng" spc="-450" dirty="0">
                <a:latin typeface="Meiryo UI" panose="020B0604030504040204" pitchFamily="50" charset="-128"/>
                <a:ea typeface="Meiryo UI" panose="020B0604030504040204" pitchFamily="50" charset="-128"/>
              </a:rPr>
              <a:t>戦略的創造研究推進事業［トップダウン型</a:t>
            </a:r>
            <a:r>
              <a:rPr u="sng" spc="-525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endParaRPr sz="3450" u="sng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90"/>
              </a:spcBef>
              <a:tabLst>
                <a:tab pos="8665210" algn="l"/>
              </a:tabLst>
            </a:pPr>
            <a:r>
              <a:rPr sz="1950" spc="-16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目的：国が定める「戦略</a:t>
            </a:r>
            <a:r>
              <a:rPr lang="ja-JP" altLang="en-US" sz="1950" spc="-16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  <a:r>
              <a:rPr sz="1950" spc="-16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」の下、イノベーションに繋がる新技術シーズを創</a:t>
            </a:r>
            <a:r>
              <a:rPr sz="1950" spc="-50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</a:t>
            </a:r>
            <a:r>
              <a:rPr sz="1950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sz="1950" spc="-95" dirty="0">
                <a:solidFill>
                  <a:srgbClr val="1D334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sz="1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925">
              <a:lnSpc>
                <a:spcPct val="100000"/>
              </a:lnSpc>
              <a:spcBef>
                <a:spcPts val="875"/>
              </a:spcBef>
            </a:pPr>
            <a:r>
              <a:rPr sz="2100" spc="-254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規模：年間</a:t>
            </a:r>
            <a:r>
              <a:rPr sz="2150" spc="-12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1,000</a:t>
            </a:r>
            <a:r>
              <a:rPr sz="2100" spc="-254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sz="2100" spc="-14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sz="2150" spc="-145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5,000</a:t>
            </a:r>
            <a:r>
              <a:rPr sz="2100" spc="-260" dirty="0">
                <a:solidFill>
                  <a:srgbClr val="0A0A0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万円中心</a:t>
            </a:r>
            <a:endParaRPr sz="21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840"/>
              </a:spcBef>
              <a:tabLst>
                <a:tab pos="6501130" algn="l"/>
              </a:tabLst>
            </a:pPr>
            <a:r>
              <a:rPr sz="1950" spc="-145" dirty="0">
                <a:solidFill>
                  <a:srgbClr val="1F1F1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役割：土壌から生まれた芽を、社会変革の「大樹」へと育</a:t>
            </a:r>
            <a:r>
              <a:rPr sz="1950" spc="-50" dirty="0">
                <a:solidFill>
                  <a:srgbClr val="1F1F1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</a:t>
            </a:r>
            <a:r>
              <a:rPr sz="1950" spc="-145" dirty="0">
                <a:solidFill>
                  <a:srgbClr val="1F1F1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させ</a:t>
            </a:r>
            <a:r>
              <a:rPr sz="1950" spc="-50" dirty="0">
                <a:solidFill>
                  <a:srgbClr val="1F1F1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endParaRPr sz="19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8741" y="1710927"/>
            <a:ext cx="16201390" cy="6842759"/>
            <a:chOff x="738741" y="1710927"/>
            <a:chExt cx="16201390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1104" y="1710927"/>
              <a:ext cx="5145714" cy="5872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6139" y="2323702"/>
              <a:ext cx="8100679" cy="19149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7072" y="4264157"/>
              <a:ext cx="10469746" cy="16851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7072" y="5974820"/>
              <a:ext cx="7323728" cy="25787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8741" y="2208807"/>
              <a:ext cx="8126730" cy="1940560"/>
            </a:xfrm>
            <a:custGeom>
              <a:avLst/>
              <a:gdLst/>
              <a:ahLst/>
              <a:cxnLst/>
              <a:rect l="l" t="t" r="r" b="b"/>
              <a:pathLst>
                <a:path w="8126730" h="1940560">
                  <a:moveTo>
                    <a:pt x="2954965" y="0"/>
                  </a:moveTo>
                  <a:lnTo>
                    <a:pt x="8126154" y="0"/>
                  </a:lnTo>
                </a:path>
                <a:path w="8126730" h="1940560">
                  <a:moveTo>
                    <a:pt x="2954965" y="1187251"/>
                  </a:moveTo>
                  <a:lnTo>
                    <a:pt x="6241090" y="1187251"/>
                  </a:lnTo>
                </a:path>
                <a:path w="8126730" h="1940560">
                  <a:moveTo>
                    <a:pt x="0" y="1940453"/>
                  </a:moveTo>
                  <a:lnTo>
                    <a:pt x="5247610" y="1940453"/>
                  </a:lnTo>
                </a:path>
              </a:pathLst>
            </a:custGeom>
            <a:ln w="63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3806821" y="4493946"/>
              <a:ext cx="3133725" cy="0"/>
            </a:xfrm>
            <a:custGeom>
              <a:avLst/>
              <a:gdLst/>
              <a:ahLst/>
              <a:cxnLst/>
              <a:rect l="l" t="t" r="r" b="b"/>
              <a:pathLst>
                <a:path w="3133725">
                  <a:moveTo>
                    <a:pt x="0" y="0"/>
                  </a:moveTo>
                  <a:lnTo>
                    <a:pt x="3133282" y="0"/>
                  </a:lnTo>
                </a:path>
              </a:pathLst>
            </a:custGeom>
            <a:ln w="510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591203" y="5081189"/>
              <a:ext cx="1528445" cy="0"/>
            </a:xfrm>
            <a:custGeom>
              <a:avLst/>
              <a:gdLst/>
              <a:ahLst/>
              <a:cxnLst/>
              <a:rect l="l" t="t" r="r" b="b"/>
              <a:pathLst>
                <a:path w="1528445">
                  <a:moveTo>
                    <a:pt x="0" y="0"/>
                  </a:moveTo>
                  <a:lnTo>
                    <a:pt x="1528430" y="0"/>
                  </a:lnTo>
                </a:path>
              </a:pathLst>
            </a:custGeom>
            <a:ln w="89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8741" y="5336512"/>
              <a:ext cx="2598420" cy="0"/>
            </a:xfrm>
            <a:custGeom>
              <a:avLst/>
              <a:gdLst/>
              <a:ahLst/>
              <a:cxnLst/>
              <a:rect l="l" t="t" r="r" b="b"/>
              <a:pathLst>
                <a:path w="2598420">
                  <a:moveTo>
                    <a:pt x="0" y="0"/>
                  </a:moveTo>
                  <a:lnTo>
                    <a:pt x="2598331" y="0"/>
                  </a:lnTo>
                </a:path>
              </a:pathLst>
            </a:custGeom>
            <a:ln w="63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692492" y="5668431"/>
              <a:ext cx="5247640" cy="0"/>
            </a:xfrm>
            <a:custGeom>
              <a:avLst/>
              <a:gdLst/>
              <a:ahLst/>
              <a:cxnLst/>
              <a:rect l="l" t="t" r="r" b="b"/>
              <a:pathLst>
                <a:path w="5247640">
                  <a:moveTo>
                    <a:pt x="0" y="0"/>
                  </a:moveTo>
                  <a:lnTo>
                    <a:pt x="5247610" y="0"/>
                  </a:lnTo>
                </a:path>
              </a:pathLst>
            </a:custGeom>
            <a:ln w="510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1279350" y="351399"/>
            <a:ext cx="14986000" cy="8299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あなたのキャリアステージに最適化された</a:t>
            </a:r>
            <a:r>
              <a:rPr sz="5250" spc="-55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</a:t>
            </a:r>
            <a:r>
              <a:rPr sz="4500" spc="-80" dirty="0">
                <a:latin typeface="Meiryo UI" panose="020B0604030504040204" pitchFamily="50" charset="-128"/>
                <a:ea typeface="Meiryo UI" panose="020B0604030504040204" pitchFamily="50" charset="-128"/>
              </a:rPr>
              <a:t>つのプログラム</a:t>
            </a:r>
            <a:endParaRPr sz="450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5413" y="2604624"/>
            <a:ext cx="1647189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spc="240" dirty="0">
                <a:solidFill>
                  <a:srgbClr val="6BB3B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置之</a:t>
            </a:r>
            <a:r>
              <a:rPr sz="3200" spc="140" dirty="0">
                <a:solidFill>
                  <a:srgbClr val="6BB3B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F·</a:t>
            </a:r>
            <a:r>
              <a:rPr sz="1800" spc="140" dirty="0">
                <a:solidFill>
                  <a:srgbClr val="6BB3B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くこ</a:t>
            </a:r>
            <a:endParaRPr sz="18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84965" y="4264223"/>
            <a:ext cx="567055" cy="791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spc="-800" dirty="0">
                <a:solidFill>
                  <a:srgbClr val="5250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血</a:t>
            </a:r>
            <a:endParaRPr sz="50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11121" y="5062106"/>
            <a:ext cx="64516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93A76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PRESTO</a:t>
            </a:r>
            <a:endParaRPr sz="115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40790" y="6274891"/>
            <a:ext cx="1442085" cy="9842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50" spc="-8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STEP</a:t>
            </a:r>
            <a:r>
              <a:rPr sz="3150" spc="-13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sz="3150" spc="-4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2: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28996" y="6728090"/>
            <a:ext cx="2226945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-33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若手の登竜門</a:t>
            </a:r>
            <a:endParaRPr sz="32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96759" y="6728090"/>
            <a:ext cx="3693795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-32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イノベーションの源泉</a:t>
            </a:r>
            <a:endParaRPr sz="32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8063" y="5987652"/>
            <a:ext cx="5483225" cy="29001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spc="-725" dirty="0">
                <a:solidFill>
                  <a:srgbClr val="5250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Ac</a:t>
            </a:r>
            <a:r>
              <a:rPr sz="5200" spc="-725" dirty="0">
                <a:solidFill>
                  <a:srgbClr val="6E6D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-</a:t>
            </a:r>
            <a:r>
              <a:rPr sz="5200" spc="-965" dirty="0">
                <a:solidFill>
                  <a:srgbClr val="6E6D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tr</a:t>
            </a:r>
            <a:r>
              <a:rPr sz="7200" spc="-965" dirty="0">
                <a:solidFill>
                  <a:srgbClr val="87896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�</a:t>
            </a:r>
            <a:r>
              <a:rPr sz="7200" spc="-965" dirty="0">
                <a:solidFill>
                  <a:srgbClr val="66803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X</a:t>
            </a:r>
            <a:r>
              <a:rPr sz="7200" spc="-965" dirty="0">
                <a:solidFill>
                  <a:srgbClr val="BAD6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"</a:t>
            </a:r>
            <a:endParaRPr sz="7200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5200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1164590">
              <a:lnSpc>
                <a:spcPts val="3675"/>
              </a:lnSpc>
            </a:pPr>
            <a:r>
              <a:rPr sz="3150" spc="-10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STEP</a:t>
            </a:r>
            <a:r>
              <a:rPr sz="3150" spc="-9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sz="3150" spc="-2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1:</a:t>
            </a:r>
            <a:endParaRPr sz="3150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1165860">
              <a:lnSpc>
                <a:spcPts val="3735"/>
              </a:lnSpc>
            </a:pPr>
            <a:r>
              <a:rPr sz="3200" spc="-39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若手研究者の「個の確立」</a:t>
            </a:r>
            <a:endParaRPr sz="3200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9FCC53A-34AA-4080-81D4-B7E3F7C7C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4" y="151974"/>
            <a:ext cx="17195800" cy="959203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FCF1E9-5373-49E7-A49E-A0F006C9A72F}"/>
              </a:ext>
            </a:extLst>
          </p:cNvPr>
          <p:cNvSpPr txBox="1"/>
          <p:nvPr/>
        </p:nvSpPr>
        <p:spPr>
          <a:xfrm>
            <a:off x="3784600" y="2651019"/>
            <a:ext cx="490414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対象：独立した個人研究を推進する研究者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規模・予算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総額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4000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A1FF509-D3A4-49C6-9AB7-361391FEEC0B}"/>
              </a:ext>
            </a:extLst>
          </p:cNvPr>
          <p:cNvSpPr txBox="1"/>
          <p:nvPr/>
        </p:nvSpPr>
        <p:spPr>
          <a:xfrm>
            <a:off x="884994" y="4522857"/>
            <a:ext cx="49966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対象：博士取得後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年未満の若手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規模・予算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総額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450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53AF25-7179-4023-BA38-D69C9A27926E}"/>
              </a:ext>
            </a:extLst>
          </p:cNvPr>
          <p:cNvSpPr txBox="1"/>
          <p:nvPr/>
        </p:nvSpPr>
        <p:spPr>
          <a:xfrm>
            <a:off x="11625614" y="4845719"/>
            <a:ext cx="49966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対象：卓越したリーダーと共同研究者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予算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5.5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総額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億円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217" y="2604557"/>
            <a:ext cx="1655799" cy="1812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6365" y="4008833"/>
            <a:ext cx="178316" cy="12510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1317" y="1736460"/>
            <a:ext cx="229264" cy="12510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7214" y="2885413"/>
            <a:ext cx="1604852" cy="15064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319" y="5617368"/>
            <a:ext cx="1324639" cy="1787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7270" y="7149306"/>
            <a:ext cx="585898" cy="10978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6012" y="6510999"/>
            <a:ext cx="993479" cy="15064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41317" y="5617368"/>
            <a:ext cx="2318119" cy="27319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34570" y="8987631"/>
            <a:ext cx="1350112" cy="1787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539046" y="8987631"/>
            <a:ext cx="1324639" cy="17872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170582" y="1813056"/>
            <a:ext cx="7616825" cy="0"/>
          </a:xfrm>
          <a:custGeom>
            <a:avLst/>
            <a:gdLst/>
            <a:ahLst/>
            <a:cxnLst/>
            <a:rect l="l" t="t" r="r" b="b"/>
            <a:pathLst>
              <a:path w="7616825">
                <a:moveTo>
                  <a:pt x="0" y="0"/>
                </a:moveTo>
                <a:lnTo>
                  <a:pt x="7616677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0636" y="1813056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17738" y="5170552"/>
            <a:ext cx="7693659" cy="0"/>
          </a:xfrm>
          <a:custGeom>
            <a:avLst/>
            <a:gdLst/>
            <a:ahLst/>
            <a:cxnLst/>
            <a:rect l="l" t="t" r="r" b="b"/>
            <a:pathLst>
              <a:path w="7693659">
                <a:moveTo>
                  <a:pt x="0" y="0"/>
                </a:moveTo>
                <a:lnTo>
                  <a:pt x="7693099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3267" y="5170552"/>
            <a:ext cx="7693659" cy="0"/>
          </a:xfrm>
          <a:custGeom>
            <a:avLst/>
            <a:gdLst/>
            <a:ahLst/>
            <a:cxnLst/>
            <a:rect l="l" t="t" r="r" b="b"/>
            <a:pathLst>
              <a:path w="7693659">
                <a:moveTo>
                  <a:pt x="0" y="0"/>
                </a:moveTo>
                <a:lnTo>
                  <a:pt x="7693099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6959" y="5706729"/>
            <a:ext cx="6521450" cy="0"/>
          </a:xfrm>
          <a:custGeom>
            <a:avLst/>
            <a:gdLst/>
            <a:ahLst/>
            <a:cxnLst/>
            <a:rect l="l" t="t" r="r" b="b"/>
            <a:pathLst>
              <a:path w="6521450">
                <a:moveTo>
                  <a:pt x="0" y="0"/>
                </a:moveTo>
                <a:lnTo>
                  <a:pt x="6521302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91430" y="5706729"/>
            <a:ext cx="6496050" cy="0"/>
          </a:xfrm>
          <a:custGeom>
            <a:avLst/>
            <a:gdLst/>
            <a:ahLst/>
            <a:cxnLst/>
            <a:rect l="l" t="t" r="r" b="b"/>
            <a:pathLst>
              <a:path w="6496050">
                <a:moveTo>
                  <a:pt x="0" y="0"/>
                </a:moveTo>
                <a:lnTo>
                  <a:pt x="6495828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17738" y="9064225"/>
            <a:ext cx="6521450" cy="0"/>
          </a:xfrm>
          <a:custGeom>
            <a:avLst/>
            <a:gdLst/>
            <a:ahLst/>
            <a:cxnLst/>
            <a:rect l="l" t="t" r="r" b="b"/>
            <a:pathLst>
              <a:path w="6521450">
                <a:moveTo>
                  <a:pt x="0" y="0"/>
                </a:moveTo>
                <a:lnTo>
                  <a:pt x="6521302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3267" y="9064225"/>
            <a:ext cx="6521450" cy="0"/>
          </a:xfrm>
          <a:custGeom>
            <a:avLst/>
            <a:gdLst/>
            <a:ahLst/>
            <a:cxnLst/>
            <a:rect l="l" t="t" r="r" b="b"/>
            <a:pathLst>
              <a:path w="6521450">
                <a:moveTo>
                  <a:pt x="0" y="0"/>
                </a:moveTo>
                <a:lnTo>
                  <a:pt x="6521302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459" y="408848"/>
            <a:ext cx="12938125" cy="638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spc="-21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【</a:t>
            </a:r>
            <a:r>
              <a:rPr sz="4000" spc="-13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ACT-</a:t>
            </a:r>
            <a:r>
              <a:rPr sz="4000" spc="-14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X</a:t>
            </a:r>
            <a:r>
              <a:rPr sz="3950" spc="-204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】独創的なアイデアをスモールスタートで形にする</a:t>
            </a:r>
            <a:endParaRPr sz="39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14521053" y="38629"/>
            <a:ext cx="2576830" cy="1128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750" spc="175" dirty="0">
                <a:solidFill>
                  <a:srgbClr val="4D4B4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AC</a:t>
            </a:r>
            <a:r>
              <a:rPr sz="4800" spc="265" dirty="0">
                <a:solidFill>
                  <a:srgbClr val="6B6B5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</a:t>
            </a:r>
            <a:r>
              <a:rPr sz="7200" spc="175" dirty="0">
                <a:solidFill>
                  <a:srgbClr val="6B6B5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X</a:t>
            </a:r>
            <a:r>
              <a:rPr sz="7200" spc="175" dirty="0">
                <a:solidFill>
                  <a:srgbClr val="DADB8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‘</a:t>
            </a:r>
            <a:endParaRPr sz="720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98948" y="2521644"/>
            <a:ext cx="5718789" cy="15822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4"/>
              </a:spcBef>
              <a:tabLst>
                <a:tab pos="1103630" algn="l"/>
              </a:tabLst>
            </a:pPr>
            <a:r>
              <a:rPr sz="2950" b="1" spc="-1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若</a:t>
            </a:r>
            <a:r>
              <a:rPr sz="2950" b="1" spc="-5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手</a:t>
            </a:r>
            <a:r>
              <a:rPr lang="ja-JP" altLang="en-US" sz="2950" b="1" spc="-5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・</a:t>
            </a:r>
            <a:r>
              <a:rPr sz="2950" b="1" spc="-1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学生の挑戦を後押</a:t>
            </a:r>
            <a:r>
              <a:rPr sz="2950" b="1" spc="-5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し</a:t>
            </a:r>
            <a:endParaRPr sz="29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1264285" indent="635">
              <a:lnSpc>
                <a:spcPct val="123800"/>
              </a:lnSpc>
              <a:spcBef>
                <a:spcPts val="2485"/>
              </a:spcBef>
            </a:pPr>
            <a:r>
              <a:rPr sz="2100" b="1" spc="-3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博士取得後</a:t>
            </a:r>
            <a:r>
              <a:rPr sz="2300" b="1" spc="-2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8</a:t>
            </a:r>
            <a:r>
              <a:rPr sz="2100" b="1" spc="-3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年未満（</a:t>
            </a:r>
            <a:r>
              <a:rPr lang="ja-JP" altLang="en-US" sz="2100" b="1" spc="-3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産休</a:t>
            </a:r>
            <a:r>
              <a:rPr lang="ja-JP" altLang="en-US" sz="2100" b="1" spc="-4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・育休除く</a:t>
            </a:r>
            <a:r>
              <a:rPr lang="en-US" altLang="ja-JP" sz="2100" b="1" spc="-4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)</a:t>
            </a:r>
            <a:r>
              <a:rPr sz="2100" b="1" spc="-3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や大学院生も対象。</a:t>
            </a:r>
            <a:endParaRPr sz="21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04647" y="2585104"/>
            <a:ext cx="356870" cy="35750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2600" dirty="0">
                <a:solidFill>
                  <a:srgbClr val="82AA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BIZ UDPゴシック"/>
              </a:rPr>
              <a:t>〇</a:t>
            </a:r>
            <a:endParaRPr sz="2600">
              <a:latin typeface="Meiryo UI" panose="020B0604030504040204" pitchFamily="50" charset="-128"/>
              <a:ea typeface="Meiryo UI" panose="020B0604030504040204" pitchFamily="50" charset="-128"/>
              <a:cs typeface="BIZ UDP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4520" y="3635893"/>
            <a:ext cx="948978" cy="4819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7370"/>
              </a:lnSpc>
            </a:pPr>
            <a:r>
              <a:rPr sz="7150" spc="-50" dirty="0">
                <a:solidFill>
                  <a:srgbClr val="82AA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5</a:t>
            </a:r>
            <a:endParaRPr sz="7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07588" y="2521645"/>
            <a:ext cx="5078612" cy="19494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50" b="1" spc="-21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メンターによる強力な伴走</a:t>
            </a:r>
            <a:endParaRPr sz="30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33020" marR="5080" indent="12700" algn="just">
              <a:lnSpc>
                <a:spcPct val="123700"/>
              </a:lnSpc>
              <a:spcBef>
                <a:spcPts val="2120"/>
              </a:spcBef>
            </a:pPr>
            <a:r>
              <a:rPr sz="2100" b="1" spc="-3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担当の領域アドバイザー（</a:t>
            </a:r>
            <a:r>
              <a:rPr sz="2100" b="1" spc="-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有識者</a:t>
            </a:r>
            <a:r>
              <a:rPr lang="ja-JP" altLang="en-US" sz="2100" b="1" spc="-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・</a:t>
            </a:r>
            <a:r>
              <a:rPr sz="2100" b="1" spc="-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産業</a:t>
            </a:r>
            <a:r>
              <a:rPr sz="2100" b="1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界）</a:t>
            </a:r>
            <a:r>
              <a:rPr sz="2100" b="1" spc="-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がメンターとして配置され、</a:t>
            </a:r>
            <a:r>
              <a:rPr lang="ja-JP" altLang="en-US" sz="2100" b="1" spc="-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研究者としての</a:t>
            </a:r>
            <a:r>
              <a:rPr lang="ja-JP" altLang="en-US" sz="2100" b="1" spc="14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、「個</a:t>
            </a:r>
            <a:r>
              <a:rPr sz="2100" b="1" spc="14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の確立』を直接指導。</a:t>
            </a:r>
            <a:endParaRPr sz="21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8029" y="6351487"/>
            <a:ext cx="4888230" cy="2309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14"/>
              </a:spcBef>
            </a:pPr>
            <a:r>
              <a:rPr sz="3050" b="1" spc="-23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柔軟なマネジメントと加速</a:t>
            </a:r>
            <a:endParaRPr sz="30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5080" indent="12700">
              <a:lnSpc>
                <a:spcPct val="116300"/>
              </a:lnSpc>
              <a:spcBef>
                <a:spcPts val="1705"/>
              </a:spcBef>
            </a:pPr>
            <a:r>
              <a:rPr sz="2100" b="1" spc="-2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基本</a:t>
            </a:r>
            <a:r>
              <a:rPr sz="2350" b="1" spc="-1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2.5</a:t>
            </a:r>
            <a:r>
              <a:rPr sz="2100" b="1" spc="-2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年（数百万規模）</a:t>
            </a:r>
            <a:r>
              <a:rPr sz="2100" b="1" spc="-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のスタートか</a:t>
            </a:r>
            <a:r>
              <a:rPr sz="2100" b="1" spc="2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ら、さらなる飛躍が期待される課題には</a:t>
            </a:r>
            <a:r>
              <a:rPr sz="2100" b="1" spc="1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 </a:t>
            </a:r>
            <a:r>
              <a:rPr lang="ja-JP" altLang="en-US" sz="2300" b="1" spc="1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「</a:t>
            </a:r>
            <a:r>
              <a:rPr sz="2100" b="1" spc="3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加速フェーズ」として最大</a:t>
            </a:r>
            <a:r>
              <a:rPr sz="2350" b="1" spc="1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1,000</a:t>
            </a:r>
            <a:r>
              <a:rPr sz="2100" b="1" spc="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万円</a:t>
            </a:r>
            <a:r>
              <a:rPr sz="2100" b="1" spc="1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 </a:t>
            </a:r>
            <a:r>
              <a:rPr sz="2200" b="1" spc="-1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(1</a:t>
            </a:r>
            <a:r>
              <a:rPr sz="2100" b="1" spc="-25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年間）の追加支援。</a:t>
            </a:r>
            <a:endParaRPr sz="21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40880" y="6351487"/>
            <a:ext cx="4841240" cy="17005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50" b="1" spc="-18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異分野ネットワーク</a:t>
            </a:r>
            <a:endParaRPr sz="30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3335" marR="5080">
              <a:lnSpc>
                <a:spcPct val="123700"/>
              </a:lnSpc>
              <a:spcBef>
                <a:spcPts val="1820"/>
              </a:spcBef>
              <a:tabLst>
                <a:tab pos="815975" algn="l"/>
              </a:tabLst>
            </a:pPr>
            <a:r>
              <a:rPr sz="2100" b="1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領域会議やサイトピジットを通じた、</a:t>
            </a:r>
            <a:endParaRPr lang="en-US" sz="2100" b="1" dirty="0">
              <a:solidFill>
                <a:srgbClr val="1A1A1A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3335" marR="5080">
              <a:lnSpc>
                <a:spcPct val="123700"/>
              </a:lnSpc>
              <a:spcBef>
                <a:spcPts val="1820"/>
              </a:spcBef>
              <a:tabLst>
                <a:tab pos="815975" algn="l"/>
              </a:tabLst>
            </a:pPr>
            <a:r>
              <a:rPr sz="2100" b="1" spc="-5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同</a:t>
            </a:r>
            <a:r>
              <a:rPr sz="2100" b="1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世</a:t>
            </a:r>
            <a:r>
              <a:rPr sz="2100" b="1" spc="-5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代</a:t>
            </a:r>
            <a:r>
              <a:rPr sz="2100" b="1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	異分野の研究者との相互触発</a:t>
            </a:r>
            <a:r>
              <a:rPr sz="2100" b="1" spc="-50" dirty="0">
                <a:solidFill>
                  <a:srgbClr val="08080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endParaRPr sz="21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225B40D-50E8-419C-B67A-6DFDF4E61A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2" y="257689"/>
            <a:ext cx="16858747" cy="1155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799" y="2553493"/>
            <a:ext cx="433055" cy="3829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6223" y="2553493"/>
            <a:ext cx="611372" cy="4085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5799" y="4366286"/>
            <a:ext cx="1783168" cy="20425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2221" y="7991871"/>
            <a:ext cx="1579378" cy="9702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1584" y="1672629"/>
            <a:ext cx="15895955" cy="0"/>
          </a:xfrm>
          <a:custGeom>
            <a:avLst/>
            <a:gdLst/>
            <a:ahLst/>
            <a:cxnLst/>
            <a:rect l="l" t="t" r="r" b="b"/>
            <a:pathLst>
              <a:path w="15895955">
                <a:moveTo>
                  <a:pt x="0" y="0"/>
                </a:moveTo>
                <a:lnTo>
                  <a:pt x="15895675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741" y="3970534"/>
            <a:ext cx="15870555" cy="0"/>
          </a:xfrm>
          <a:custGeom>
            <a:avLst/>
            <a:gdLst/>
            <a:ahLst/>
            <a:cxnLst/>
            <a:rect l="l" t="t" r="r" b="b"/>
            <a:pathLst>
              <a:path w="15870555">
                <a:moveTo>
                  <a:pt x="0" y="0"/>
                </a:moveTo>
                <a:lnTo>
                  <a:pt x="15870201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84" y="4340752"/>
            <a:ext cx="15895955" cy="0"/>
          </a:xfrm>
          <a:custGeom>
            <a:avLst/>
            <a:gdLst/>
            <a:ahLst/>
            <a:cxnLst/>
            <a:rect l="l" t="t" r="r" b="b"/>
            <a:pathLst>
              <a:path w="15895955">
                <a:moveTo>
                  <a:pt x="0" y="0"/>
                </a:moveTo>
                <a:lnTo>
                  <a:pt x="15895675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741" y="6638658"/>
            <a:ext cx="15870555" cy="0"/>
          </a:xfrm>
          <a:custGeom>
            <a:avLst/>
            <a:gdLst/>
            <a:ahLst/>
            <a:cxnLst/>
            <a:rect l="l" t="t" r="r" b="b"/>
            <a:pathLst>
              <a:path w="15870555">
                <a:moveTo>
                  <a:pt x="0" y="0"/>
                </a:moveTo>
                <a:lnTo>
                  <a:pt x="15870201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84" y="6996110"/>
            <a:ext cx="15895955" cy="0"/>
          </a:xfrm>
          <a:custGeom>
            <a:avLst/>
            <a:gdLst/>
            <a:ahLst/>
            <a:cxnLst/>
            <a:rect l="l" t="t" r="r" b="b"/>
            <a:pathLst>
              <a:path w="15895955">
                <a:moveTo>
                  <a:pt x="0" y="0"/>
                </a:moveTo>
                <a:lnTo>
                  <a:pt x="15895675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741" y="9294015"/>
            <a:ext cx="15870555" cy="0"/>
          </a:xfrm>
          <a:custGeom>
            <a:avLst/>
            <a:gdLst/>
            <a:ahLst/>
            <a:cxnLst/>
            <a:rect l="l" t="t" r="r" b="b"/>
            <a:pathLst>
              <a:path w="15870555">
                <a:moveTo>
                  <a:pt x="0" y="0"/>
                </a:moveTo>
                <a:lnTo>
                  <a:pt x="15870201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820" y="491828"/>
            <a:ext cx="14097635" cy="539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spc="-110" dirty="0">
                <a:solidFill>
                  <a:srgbClr val="1F2F4B"/>
                </a:solidFill>
                <a:latin typeface="SimSun"/>
                <a:cs typeface="SimSun"/>
              </a:rPr>
              <a:t>［さきがけ］イノベーションの源泉を生み出し、独立した「個」を確立する</a:t>
            </a:r>
            <a:endParaRPr sz="3350">
              <a:latin typeface="SimSun"/>
              <a:cs typeface="SimSun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15265742" y="332"/>
            <a:ext cx="1794510" cy="1128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270" dirty="0">
                <a:solidFill>
                  <a:srgbClr val="606059"/>
                </a:solidFill>
                <a:latin typeface="Times New Roman"/>
                <a:cs typeface="Times New Roman"/>
              </a:rPr>
              <a:t>L</a:t>
            </a:r>
            <a:r>
              <a:rPr sz="3900" spc="-735" dirty="0">
                <a:solidFill>
                  <a:srgbClr val="606059"/>
                </a:solidFill>
              </a:rPr>
              <a:t>打ぎ</a:t>
            </a:r>
            <a:r>
              <a:rPr sz="5000" spc="-520" dirty="0">
                <a:solidFill>
                  <a:srgbClr val="606059"/>
                </a:solidFill>
                <a:latin typeface="Times New Roman"/>
                <a:cs typeface="Times New Roman"/>
              </a:rPr>
              <a:t>h</a:t>
            </a:r>
            <a:r>
              <a:rPr sz="5950" spc="-520" dirty="0">
                <a:solidFill>
                  <a:srgbClr val="606059"/>
                </a:solidFill>
              </a:rPr>
              <a:t>i</a:t>
            </a:r>
            <a:r>
              <a:rPr sz="7200" spc="-520" dirty="0">
                <a:solidFill>
                  <a:srgbClr val="606059"/>
                </a:solidFill>
                <a:latin typeface="Times New Roman"/>
                <a:cs typeface="Times New Roman"/>
              </a:rPr>
              <a:t>r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82290" y="970556"/>
            <a:ext cx="7550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90" dirty="0">
                <a:solidFill>
                  <a:srgbClr val="95BA42"/>
                </a:solidFill>
                <a:latin typeface="Arial"/>
                <a:cs typeface="Arial"/>
              </a:rPr>
              <a:t>-</a:t>
            </a:r>
            <a:r>
              <a:rPr sz="1000" spc="180" dirty="0">
                <a:solidFill>
                  <a:srgbClr val="95BA42"/>
                </a:solidFill>
                <a:latin typeface="Arial"/>
                <a:cs typeface="Arial"/>
              </a:rPr>
              <a:t>PRESTO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82099" y="1896102"/>
            <a:ext cx="1714500" cy="906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50" spc="994" dirty="0">
                <a:solidFill>
                  <a:srgbClr val="E6D190"/>
                </a:solidFill>
                <a:latin typeface="Times New Roman"/>
                <a:cs typeface="Times New Roman"/>
              </a:rPr>
              <a:t>`</a:t>
            </a:r>
            <a:r>
              <a:rPr sz="5750" spc="994" dirty="0">
                <a:solidFill>
                  <a:srgbClr val="978967"/>
                </a:solidFill>
                <a:latin typeface="Times New Roman"/>
                <a:cs typeface="Times New Roman"/>
              </a:rPr>
              <a:t>e</a:t>
            </a:r>
            <a:r>
              <a:rPr sz="2350" spc="1015" dirty="0">
                <a:solidFill>
                  <a:srgbClr val="CFB87E"/>
                </a:solidFill>
                <a:latin typeface="SimSun"/>
                <a:cs typeface="SimSun"/>
              </a:rPr>
              <a:t>り／</a:t>
            </a:r>
            <a:endParaRPr sz="23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4326" y="2393982"/>
            <a:ext cx="488950" cy="784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50" spc="-1085" dirty="0">
                <a:solidFill>
                  <a:srgbClr val="E6D190"/>
                </a:solidFill>
                <a:latin typeface="SimSun"/>
                <a:cs typeface="SimSun"/>
              </a:rPr>
              <a:t>-</a:t>
            </a:r>
            <a:r>
              <a:rPr sz="7425" spc="-6900" baseline="-1122" dirty="0">
                <a:solidFill>
                  <a:srgbClr val="E6D190"/>
                </a:solidFill>
                <a:latin typeface="SimSun"/>
                <a:cs typeface="SimSun"/>
              </a:rPr>
              <a:t>一</a:t>
            </a:r>
            <a:r>
              <a:rPr sz="3850" spc="-1475" dirty="0">
                <a:solidFill>
                  <a:srgbClr val="E6D190"/>
                </a:solidFill>
                <a:latin typeface="SimSun"/>
                <a:cs typeface="SimSun"/>
              </a:rPr>
              <a:t>—</a:t>
            </a:r>
            <a:endParaRPr sz="385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3066" y="2898246"/>
            <a:ext cx="1971675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spc="-2240" dirty="0">
                <a:solidFill>
                  <a:srgbClr val="E6D190"/>
                </a:solidFill>
                <a:latin typeface="SimSun"/>
                <a:cs typeface="SimSun"/>
              </a:rPr>
              <a:t>う</a:t>
            </a:r>
            <a:r>
              <a:rPr sz="5300" spc="-2240" dirty="0">
                <a:solidFill>
                  <a:srgbClr val="978967"/>
                </a:solidFill>
                <a:latin typeface="SimSun"/>
                <a:cs typeface="SimSun"/>
              </a:rPr>
              <a:t>；</a:t>
            </a:r>
            <a:r>
              <a:rPr sz="5300" spc="-2240" dirty="0">
                <a:solidFill>
                  <a:srgbClr val="344154"/>
                </a:solidFill>
                <a:latin typeface="SimSun"/>
                <a:cs typeface="SimSun"/>
              </a:rPr>
              <a:t>＂</a:t>
            </a:r>
            <a:r>
              <a:rPr sz="5300" spc="-2240" dirty="0">
                <a:solidFill>
                  <a:srgbClr val="978967"/>
                </a:solidFill>
                <a:latin typeface="SimSun"/>
                <a:cs typeface="SimSun"/>
              </a:rPr>
              <a:t>！</a:t>
            </a:r>
            <a:r>
              <a:rPr sz="5300" spc="-2330" dirty="0">
                <a:solidFill>
                  <a:srgbClr val="E6D190"/>
                </a:solidFill>
                <a:latin typeface="SimSun"/>
                <a:cs typeface="SimSun"/>
              </a:rPr>
              <a:t>ゞ</a:t>
            </a:r>
            <a:endParaRPr sz="53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27220" y="7245119"/>
            <a:ext cx="1413510" cy="784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950" spc="-1970" dirty="0">
                <a:solidFill>
                  <a:srgbClr val="CFB87E"/>
                </a:solidFill>
                <a:latin typeface="SimSun"/>
                <a:cs typeface="SimSun"/>
              </a:rPr>
              <a:t>、</a:t>
            </a:r>
            <a:r>
              <a:rPr sz="4950" spc="-1970" dirty="0">
                <a:solidFill>
                  <a:srgbClr val="B89E62"/>
                </a:solidFill>
                <a:latin typeface="SimSun"/>
                <a:cs typeface="SimSun"/>
              </a:rPr>
              <a:t>、</a:t>
            </a:r>
            <a:r>
              <a:rPr sz="3650" spc="-595" dirty="0">
                <a:solidFill>
                  <a:srgbClr val="07214B"/>
                </a:solidFill>
                <a:latin typeface="Arial"/>
                <a:cs typeface="Arial"/>
              </a:rPr>
              <a:t>4</a:t>
            </a:r>
            <a:r>
              <a:rPr sz="3650" spc="-595" dirty="0">
                <a:solidFill>
                  <a:srgbClr val="B89E62"/>
                </a:solidFill>
                <a:latin typeface="Arial"/>
                <a:cs typeface="Arial"/>
              </a:rPr>
              <a:t>|</a:t>
            </a:r>
            <a:r>
              <a:rPr sz="3850" spc="-1535" dirty="0">
                <a:solidFill>
                  <a:srgbClr val="07214B"/>
                </a:solidFill>
                <a:latin typeface="SimSun"/>
                <a:cs typeface="SimSun"/>
              </a:rPr>
              <a:t>〉</a:t>
            </a:r>
            <a:r>
              <a:rPr sz="1750" spc="-300" dirty="0">
                <a:solidFill>
                  <a:srgbClr val="B89E62"/>
                </a:solidFill>
                <a:latin typeface="Times New Roman"/>
                <a:cs typeface="Times New Roman"/>
              </a:rPr>
              <a:t>/9</a:t>
            </a:r>
            <a:endParaRPr sz="1750">
              <a:latin typeface="Times New Roman"/>
              <a:cs typeface="Times New Roman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3E70E74-5E0E-4764-9384-136021928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8"/>
            <a:ext cx="17326779" cy="972786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137071" y="1823803"/>
            <a:ext cx="10828655" cy="194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22352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760"/>
              </a:spcBef>
            </a:pPr>
            <a:r>
              <a:rPr sz="3850" b="1" spc="7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世界に先駆ける個人型研究</a:t>
            </a:r>
            <a:endParaRPr sz="38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31750" marR="5080" indent="-19685">
              <a:lnSpc>
                <a:spcPct val="101800"/>
              </a:lnSpc>
              <a:spcBef>
                <a:spcPts val="1340"/>
              </a:spcBef>
            </a:pPr>
            <a:r>
              <a:rPr sz="325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</a:t>
            </a:r>
            <a:r>
              <a:rPr sz="2900" b="1" spc="8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課題あたり</a:t>
            </a:r>
            <a:r>
              <a:rPr sz="325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3,000</a:t>
            </a:r>
            <a:r>
              <a:rPr sz="2900" b="1" spc="8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万</a:t>
            </a:r>
            <a:r>
              <a:rPr sz="2900" b="1" spc="5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～</a:t>
            </a:r>
            <a:r>
              <a:rPr sz="3250" b="1" spc="5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4,000</a:t>
            </a:r>
            <a:r>
              <a:rPr sz="2900" b="1" spc="8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万円</a:t>
            </a:r>
            <a:r>
              <a:rPr sz="3250" b="1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sz="325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</a:t>
            </a:r>
            <a:r>
              <a:rPr sz="3250" b="1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.</a:t>
            </a:r>
            <a:r>
              <a:rPr sz="325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5</a:t>
            </a:r>
            <a:r>
              <a:rPr sz="2900" b="1" spc="8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年</a:t>
            </a:r>
            <a:r>
              <a:rPr sz="2900" b="1" spc="85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）</a:t>
            </a:r>
            <a:r>
              <a:rPr sz="2900" b="1" spc="7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の充実した研究費で、</a:t>
            </a:r>
            <a:r>
              <a:rPr sz="290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若手ならではのチャレンジングな基礎研究を推進</a:t>
            </a:r>
            <a:r>
              <a:rPr sz="2900" b="1" spc="-50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endParaRPr sz="29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2748" y="4570029"/>
            <a:ext cx="11261725" cy="19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4541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45"/>
              </a:spcBef>
            </a:pPr>
            <a:r>
              <a:rPr sz="3850" b="1" spc="14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トップクラスの頭脳が集う合宿型領域会議</a:t>
            </a:r>
            <a:endParaRPr sz="38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5080" indent="33655">
              <a:lnSpc>
                <a:spcPct val="100400"/>
              </a:lnSpc>
              <a:spcBef>
                <a:spcPts val="940"/>
              </a:spcBef>
            </a:pPr>
            <a:r>
              <a:rPr sz="290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年</a:t>
            </a:r>
            <a:r>
              <a:rPr sz="350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1~2</a:t>
            </a:r>
            <a:r>
              <a:rPr sz="2900" b="1" spc="-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回の領域会議を通じて、通常の学会では出会えない異分野の</a:t>
            </a:r>
            <a:endParaRPr lang="en-US" sz="2900" b="1" spc="-5" dirty="0">
              <a:solidFill>
                <a:srgbClr val="030303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5080" indent="33655">
              <a:lnSpc>
                <a:spcPct val="100400"/>
              </a:lnSpc>
              <a:spcBef>
                <a:spcPts val="940"/>
              </a:spcBef>
            </a:pPr>
            <a:r>
              <a:rPr sz="2900" b="1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トップ研究者や同世代のライバルと深いネットワークを構築</a:t>
            </a:r>
            <a:r>
              <a:rPr sz="2900" b="1" spc="-50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endParaRPr sz="29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6431" y="7096677"/>
            <a:ext cx="11845290" cy="196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3850" b="1" spc="1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自立と飛躍のサポート</a:t>
            </a:r>
            <a:endParaRPr sz="38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35560" marR="5080" indent="-1905">
              <a:lnSpc>
                <a:spcPct val="101099"/>
              </a:lnSpc>
              <a:spcBef>
                <a:spcPts val="1520"/>
              </a:spcBef>
            </a:pPr>
            <a:r>
              <a:rPr sz="29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研究成果だけでなく、研究者としての</a:t>
            </a:r>
            <a:r>
              <a:rPr sz="2900" b="1" spc="-10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「</a:t>
            </a:r>
            <a:r>
              <a:rPr sz="29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成長」を強力にバックアップ</a:t>
            </a:r>
            <a:r>
              <a:rPr sz="2900" b="1" spc="-50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r>
              <a:rPr sz="29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海外研究者交流や、社会実装を見据えた産学連携のアドバイスも提供</a:t>
            </a:r>
            <a:r>
              <a:rPr sz="2900" b="1" spc="-50" dirty="0">
                <a:solidFill>
                  <a:srgbClr val="1F1D1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endParaRPr sz="290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055" y="1225814"/>
            <a:ext cx="8202575" cy="819586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1159" y="842830"/>
            <a:ext cx="16889730" cy="0"/>
          </a:xfrm>
          <a:custGeom>
            <a:avLst/>
            <a:gdLst/>
            <a:ahLst/>
            <a:cxnLst/>
            <a:rect l="l" t="t" r="r" b="b"/>
            <a:pathLst>
              <a:path w="16889730">
                <a:moveTo>
                  <a:pt x="0" y="0"/>
                </a:moveTo>
                <a:lnTo>
                  <a:pt x="16889155" y="0"/>
                </a:lnTo>
              </a:path>
            </a:pathLst>
          </a:custGeom>
          <a:ln w="12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92690" y="51395"/>
            <a:ext cx="13533755" cy="684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-135" dirty="0">
                <a:solidFill>
                  <a:srgbClr val="050505"/>
                </a:solidFill>
              </a:rPr>
              <a:t>【</a:t>
            </a:r>
            <a:r>
              <a:rPr sz="4300" spc="-105" dirty="0">
                <a:solidFill>
                  <a:srgbClr val="050505"/>
                </a:solidFill>
                <a:latin typeface="Arial"/>
                <a:cs typeface="Arial"/>
              </a:rPr>
              <a:t>CREST</a:t>
            </a:r>
            <a:r>
              <a:rPr sz="3950" spc="-135" dirty="0">
                <a:solidFill>
                  <a:srgbClr val="050505"/>
                </a:solidFill>
              </a:rPr>
              <a:t>】トップ研究者が率いるベストチームで世界に挑む</a:t>
            </a:r>
            <a:endParaRPr sz="3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24608" y="179056"/>
            <a:ext cx="2287905" cy="531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1140" dirty="0">
                <a:solidFill>
                  <a:srgbClr val="69B1AF"/>
                </a:solidFill>
                <a:latin typeface="SimSun"/>
                <a:cs typeface="SimSun"/>
              </a:rPr>
              <a:t>＜江</a:t>
            </a:r>
            <a:r>
              <a:rPr sz="3300" spc="755" dirty="0">
                <a:solidFill>
                  <a:srgbClr val="69B1AF"/>
                </a:solidFill>
                <a:latin typeface="Times New Roman"/>
                <a:cs typeface="Times New Roman"/>
              </a:rPr>
              <a:t>RESI</a:t>
            </a:r>
            <a:endParaRPr sz="3300">
              <a:latin typeface="Times New Roman"/>
              <a:cs typeface="Times New Roman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B484F5F-4A55-4BEA-A976-3ED25F390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20889" cy="9692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8683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110" y="1379007"/>
            <a:ext cx="2420014" cy="24000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67" y="4570544"/>
            <a:ext cx="2725700" cy="16085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110" y="6791854"/>
            <a:ext cx="2420014" cy="24255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9634" y="1506669"/>
            <a:ext cx="2827596" cy="22979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8898" y="4289689"/>
            <a:ext cx="2394540" cy="21191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74371" y="6919514"/>
            <a:ext cx="2343593" cy="2400035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0800" algn="just">
              <a:lnSpc>
                <a:spcPct val="92400"/>
              </a:lnSpc>
              <a:spcBef>
                <a:spcPts val="425"/>
              </a:spcBef>
            </a:pPr>
            <a:r>
              <a:rPr b="1" spc="-315" dirty="0">
                <a:latin typeface="Meiryo UI" panose="020B0604030504040204" pitchFamily="50" charset="-128"/>
                <a:ea typeface="Meiryo UI" panose="020B0604030504040204" pitchFamily="50" charset="-128"/>
              </a:rPr>
              <a:t>基礎量子科学技術研究がドライブする量子未踏領</a:t>
            </a:r>
            <a:r>
              <a:rPr b="1" spc="-80" dirty="0">
                <a:latin typeface="Meiryo UI" panose="020B0604030504040204" pitchFamily="50" charset="-128"/>
                <a:ea typeface="Meiryo UI" panose="020B0604030504040204" pitchFamily="50" charset="-128"/>
              </a:rPr>
              <a:t>域の開拓</a:t>
            </a:r>
            <a:r>
              <a:rPr b="1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(J</a:t>
            </a:r>
            <a:r>
              <a:rPr sz="3350" b="1" spc="-20" dirty="0"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ST)</a:t>
            </a:r>
            <a:endParaRPr sz="3350" b="1" dirty="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9227" y="4583377"/>
            <a:ext cx="4360545" cy="1504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050" marR="5080" indent="-6985" algn="just">
              <a:lnSpc>
                <a:spcPct val="92400"/>
              </a:lnSpc>
              <a:spcBef>
                <a:spcPts val="425"/>
              </a:spcBef>
            </a:pPr>
            <a:r>
              <a:rPr sz="3400" b="1" spc="-31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持続可能社会につなげる</a:t>
            </a:r>
            <a:r>
              <a:rPr sz="3400" b="1" spc="-34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超寿命マテリアルの創出</a:t>
            </a:r>
            <a:r>
              <a:rPr sz="3400" b="1" spc="-39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 </a:t>
            </a:r>
            <a:r>
              <a:rPr sz="34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(J</a:t>
            </a:r>
            <a:r>
              <a:rPr sz="335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ST)</a:t>
            </a:r>
            <a:endParaRPr sz="3350" b="1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2795" y="7557889"/>
            <a:ext cx="3572510" cy="10179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14"/>
              </a:spcBef>
            </a:pPr>
            <a:r>
              <a:rPr sz="3400" b="1" spc="-32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デジタル時空間拡張</a:t>
            </a:r>
            <a:endParaRPr sz="3400" b="1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8905">
              <a:lnSpc>
                <a:spcPts val="3865"/>
              </a:lnSpc>
            </a:pPr>
            <a:r>
              <a:rPr sz="33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(J</a:t>
            </a:r>
            <a:r>
              <a:rPr sz="335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ST)</a:t>
            </a:r>
            <a:endParaRPr sz="3350" b="1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29705" y="4742954"/>
            <a:ext cx="55626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-50" dirty="0">
                <a:solidFill>
                  <a:srgbClr val="1A4656"/>
                </a:solidFill>
                <a:latin typeface="SimSun"/>
                <a:cs typeface="SimSun"/>
              </a:rPr>
              <a:t>び</a:t>
            </a:r>
            <a:endParaRPr sz="425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03308" y="2055680"/>
            <a:ext cx="2784475" cy="10191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7630" marR="5080" indent="-75565">
              <a:lnSpc>
                <a:spcPts val="3720"/>
              </a:lnSpc>
              <a:spcBef>
                <a:spcPts val="540"/>
              </a:spcBef>
            </a:pPr>
            <a:r>
              <a:rPr sz="3400" b="1" spc="-32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拡張五感と認知</a:t>
            </a:r>
            <a:r>
              <a:rPr sz="3400" b="1" spc="-36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 </a:t>
            </a:r>
            <a:r>
              <a:rPr sz="34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(J</a:t>
            </a:r>
            <a:r>
              <a:rPr sz="335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ST)</a:t>
            </a:r>
            <a:endParaRPr sz="3350" b="1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77138" y="4340821"/>
            <a:ext cx="4723765" cy="19875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3655">
              <a:lnSpc>
                <a:spcPts val="4000"/>
              </a:lnSpc>
              <a:spcBef>
                <a:spcPts val="114"/>
              </a:spcBef>
            </a:pPr>
            <a:r>
              <a:rPr sz="3400" b="1" spc="-34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生体環境インタラクション</a:t>
            </a:r>
            <a:endParaRPr sz="3400" b="1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393065" indent="22225">
              <a:lnSpc>
                <a:spcPct val="90500"/>
              </a:lnSpc>
              <a:spcBef>
                <a:spcPts val="310"/>
              </a:spcBef>
            </a:pPr>
            <a:r>
              <a:rPr sz="3400" b="1" spc="-34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～</a:t>
            </a:r>
            <a:r>
              <a:rPr sz="3400" b="1" spc="-34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生物とエクスポソーム</a:t>
            </a:r>
            <a:r>
              <a:rPr sz="3400" b="1" spc="-3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の相互作用の解明</a:t>
            </a:r>
            <a:r>
              <a:rPr sz="3400" b="1" spc="-36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～ </a:t>
            </a:r>
            <a:r>
              <a:rPr sz="330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(J</a:t>
            </a:r>
            <a:r>
              <a:rPr sz="335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ST)</a:t>
            </a:r>
            <a:endParaRPr sz="3350" b="1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96542" y="7047242"/>
            <a:ext cx="4365625" cy="19899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970" marR="5080" indent="-1905" algn="just">
              <a:lnSpc>
                <a:spcPct val="93200"/>
              </a:lnSpc>
              <a:spcBef>
                <a:spcPts val="395"/>
              </a:spcBef>
            </a:pPr>
            <a:r>
              <a:rPr sz="3400" b="1" spc="-34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核酸フロンティア～</a:t>
            </a:r>
            <a:r>
              <a:rPr sz="3400" b="1" spc="-36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核酸</a:t>
            </a:r>
            <a:r>
              <a:rPr sz="3400" b="1" spc="-315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科学の再定義と応用から</a:t>
            </a:r>
            <a:r>
              <a:rPr sz="3400" b="1" spc="-34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創薬の未来を切り拓く</a:t>
            </a:r>
            <a:r>
              <a:rPr sz="3400" b="1" spc="-39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～ </a:t>
            </a:r>
            <a:r>
              <a:rPr sz="3350" b="1" spc="-10" dirty="0">
                <a:solidFill>
                  <a:srgbClr val="0303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(AMED)</a:t>
            </a:r>
            <a:endParaRPr sz="3350" b="1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741" y="2144976"/>
            <a:ext cx="1834116" cy="1838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9392" y="2144976"/>
            <a:ext cx="1808642" cy="1838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83245" y="2732219"/>
            <a:ext cx="1324639" cy="3319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35250" y="2732219"/>
            <a:ext cx="433055" cy="510645"/>
          </a:xfrm>
          <a:prstGeom prst="rect">
            <a:avLst/>
          </a:prstGeom>
        </p:spPr>
      </p:pic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1087003" y="881194"/>
            <a:ext cx="15465425" cy="776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-1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研究者に寄り添う柔軟な環境整備と、令和</a:t>
            </a:r>
            <a:r>
              <a:rPr sz="4900" spc="-11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8</a:t>
            </a:r>
            <a:r>
              <a:rPr sz="4250" spc="-15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年度からの新サポート</a:t>
            </a:r>
            <a:endParaRPr sz="4250"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1343" y="3536553"/>
            <a:ext cx="1931035" cy="10382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925">
              <a:lnSpc>
                <a:spcPts val="4305"/>
              </a:lnSpc>
              <a:spcBef>
                <a:spcPts val="120"/>
              </a:spcBef>
            </a:pPr>
            <a:r>
              <a:rPr sz="3450" spc="-15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Co-</a:t>
            </a:r>
            <a:r>
              <a:rPr sz="3450" spc="-1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Pl</a:t>
            </a:r>
            <a:r>
              <a:rPr sz="3700" spc="-3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への</a:t>
            </a:r>
            <a:endParaRPr sz="37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>
              <a:lnSpc>
                <a:spcPts val="3645"/>
              </a:lnSpc>
            </a:pPr>
            <a:r>
              <a:rPr sz="3150" spc="-2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人件費支出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8239" y="3581234"/>
            <a:ext cx="2236470" cy="9656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020" marR="5080" indent="-20955">
              <a:lnSpc>
                <a:spcPts val="3920"/>
              </a:lnSpc>
              <a:spcBef>
                <a:spcPts val="80"/>
              </a:spcBef>
            </a:pPr>
            <a:r>
              <a:rPr sz="3150" spc="-2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さきがけ融合研究加速支援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6154" y="3581234"/>
            <a:ext cx="2216150" cy="9466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3520" marR="5080" indent="-211454">
              <a:lnSpc>
                <a:spcPct val="101099"/>
              </a:lnSpc>
              <a:spcBef>
                <a:spcPts val="75"/>
              </a:spcBef>
            </a:pPr>
            <a:r>
              <a:rPr sz="3150" spc="-2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さきがけ専任研究者制度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99924" y="3537611"/>
            <a:ext cx="2190115" cy="10445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459"/>
              </a:spcBef>
            </a:pPr>
            <a:r>
              <a:rPr sz="3150" spc="-26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評価項目の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094740" algn="l"/>
              </a:tabLst>
            </a:pPr>
            <a:r>
              <a:rPr sz="2950" spc="-12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統</a:t>
            </a:r>
            <a:r>
              <a:rPr sz="2950" spc="-5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一</a:t>
            </a:r>
            <a:r>
              <a:rPr sz="295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	</a:t>
            </a:r>
            <a:r>
              <a:rPr sz="2950" spc="-12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簡素</a:t>
            </a:r>
            <a:r>
              <a:rPr sz="2950" spc="-5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化</a:t>
            </a:r>
            <a:endParaRPr sz="29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43951" y="3546208"/>
            <a:ext cx="2595880" cy="15265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390"/>
              </a:spcBef>
            </a:pPr>
            <a:r>
              <a:rPr sz="3150" spc="-17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国際連携と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algn="ctr">
              <a:lnSpc>
                <a:spcPts val="3695"/>
              </a:lnSpc>
              <a:spcBef>
                <a:spcPts val="290"/>
              </a:spcBef>
            </a:pPr>
            <a:r>
              <a:rPr sz="3100" spc="-20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ライフイベント</a:t>
            </a:r>
            <a:endParaRPr sz="310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41275" algn="ctr">
              <a:lnSpc>
                <a:spcPts val="3754"/>
              </a:lnSpc>
            </a:pPr>
            <a:r>
              <a:rPr sz="3150" spc="-31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支援</a:t>
            </a:r>
            <a:endParaRPr sz="315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1158C03-079D-4174-B6FC-D56F9B4D4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687" y="40878"/>
            <a:ext cx="17421066" cy="97176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527192" y="13910843"/>
            <a:ext cx="3031490" cy="0"/>
          </a:xfrm>
          <a:custGeom>
            <a:avLst/>
            <a:gdLst/>
            <a:ahLst/>
            <a:cxnLst/>
            <a:rect l="l" t="t" r="r" b="b"/>
            <a:pathLst>
              <a:path w="3031490">
                <a:moveTo>
                  <a:pt x="0" y="0"/>
                </a:moveTo>
                <a:lnTo>
                  <a:pt x="3031386" y="0"/>
                </a:lnTo>
              </a:path>
            </a:pathLst>
          </a:custGeom>
          <a:ln w="25532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1362" y="13910843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860" y="0"/>
                </a:lnTo>
              </a:path>
            </a:pathLst>
          </a:custGeom>
          <a:ln w="25532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0711" y="13910843"/>
            <a:ext cx="3082925" cy="0"/>
          </a:xfrm>
          <a:custGeom>
            <a:avLst/>
            <a:gdLst/>
            <a:ahLst/>
            <a:cxnLst/>
            <a:rect l="l" t="t" r="r" b="b"/>
            <a:pathLst>
              <a:path w="3082925">
                <a:moveTo>
                  <a:pt x="0" y="0"/>
                </a:moveTo>
                <a:lnTo>
                  <a:pt x="3082334" y="0"/>
                </a:lnTo>
              </a:path>
            </a:pathLst>
          </a:custGeom>
          <a:ln w="25532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92014" y="13910843"/>
            <a:ext cx="3031490" cy="0"/>
          </a:xfrm>
          <a:custGeom>
            <a:avLst/>
            <a:gdLst/>
            <a:ahLst/>
            <a:cxnLst/>
            <a:rect l="l" t="t" r="r" b="b"/>
            <a:pathLst>
              <a:path w="3031490">
                <a:moveTo>
                  <a:pt x="0" y="0"/>
                </a:moveTo>
                <a:lnTo>
                  <a:pt x="3031386" y="0"/>
                </a:lnTo>
              </a:path>
            </a:pathLst>
          </a:custGeom>
          <a:ln w="25532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5534" y="13910843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860" y="0"/>
                </a:lnTo>
              </a:path>
            </a:pathLst>
          </a:custGeom>
          <a:ln w="25532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24538" y="10476750"/>
            <a:ext cx="0" cy="3000375"/>
          </a:xfrm>
          <a:custGeom>
            <a:avLst/>
            <a:gdLst/>
            <a:ahLst/>
            <a:cxnLst/>
            <a:rect l="l" t="t" r="r" b="b"/>
            <a:pathLst>
              <a:path h="3000375">
                <a:moveTo>
                  <a:pt x="0" y="3000043"/>
                </a:moveTo>
                <a:lnTo>
                  <a:pt x="0" y="0"/>
                </a:lnTo>
              </a:path>
            </a:pathLst>
          </a:custGeom>
          <a:ln w="38210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285190" y="10476750"/>
            <a:ext cx="0" cy="3000375"/>
          </a:xfrm>
          <a:custGeom>
            <a:avLst/>
            <a:gdLst/>
            <a:ahLst/>
            <a:cxnLst/>
            <a:rect l="l" t="t" r="r" b="b"/>
            <a:pathLst>
              <a:path h="3000375">
                <a:moveTo>
                  <a:pt x="0" y="3000043"/>
                </a:moveTo>
                <a:lnTo>
                  <a:pt x="0" y="0"/>
                </a:lnTo>
              </a:path>
            </a:pathLst>
          </a:custGeom>
          <a:ln w="38210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89361" y="12646994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497879"/>
                </a:moveTo>
                <a:lnTo>
                  <a:pt x="0" y="0"/>
                </a:lnTo>
              </a:path>
            </a:pathLst>
          </a:custGeom>
          <a:ln w="38210">
            <a:noFill/>
          </a:ln>
        </p:spPr>
        <p:txBody>
          <a:bodyPr wrap="square" lIns="0" tIns="0" rIns="0" bIns="0" rtlCol="0"/>
          <a:lstStyle/>
          <a:p>
            <a:endParaRPr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9160" y="5655714"/>
            <a:ext cx="2683040" cy="267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13599"/>
              </a:lnSpc>
            </a:pPr>
            <a:r>
              <a:rPr sz="2650" b="1" spc="-16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Pl</a:t>
            </a:r>
            <a:r>
              <a:rPr sz="2550" b="1" spc="-3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のみならず、研究</a:t>
            </a:r>
            <a:r>
              <a:rPr sz="2550" b="1" spc="3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分担者</a:t>
            </a:r>
            <a:r>
              <a:rPr sz="2650" b="1" spc="1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(Co-</a:t>
            </a:r>
            <a:r>
              <a:rPr sz="2650" b="1" spc="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Pl)</a:t>
            </a:r>
            <a:r>
              <a:rPr sz="2550" b="1" spc="2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に対</a:t>
            </a:r>
            <a:r>
              <a:rPr sz="2550" b="1" spc="-39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しても直接経費からの人件費支出が可能 に</a:t>
            </a:r>
            <a:r>
              <a:rPr sz="2550" b="1" spc="-3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r>
              <a:rPr lang="ja-JP" altLang="en-US" sz="2550" b="1" spc="-3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これにより、</a:t>
            </a:r>
            <a:r>
              <a:rPr sz="2550" b="1" spc="-3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チーム構築がよ</a:t>
            </a:r>
            <a:r>
              <a:rPr lang="ja-JP" altLang="en-US" sz="2550" b="1" spc="-3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り強固に。</a:t>
            </a:r>
            <a:endParaRPr lang="en-US" sz="2550" b="1" spc="-360" dirty="0">
              <a:solidFill>
                <a:srgbClr val="0C132A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15364" y="5655714"/>
            <a:ext cx="2522220" cy="224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5240" rIns="0" bIns="0" rtlCol="0">
            <a:spAutoFit/>
          </a:bodyPr>
          <a:lstStyle/>
          <a:p>
            <a:pPr marL="22860" marR="5080" indent="-10795" algn="just">
              <a:lnSpc>
                <a:spcPct val="114199"/>
              </a:lnSpc>
              <a:spcBef>
                <a:spcPts val="120"/>
              </a:spcBef>
            </a:pPr>
            <a:r>
              <a:rPr sz="2550" b="1" spc="-3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さきがけ終了後、異</a:t>
            </a:r>
            <a:r>
              <a:rPr sz="2550" b="1" spc="-4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分野とチームを形成し発展的な融合研究</a:t>
            </a:r>
            <a:r>
              <a:rPr sz="2550" b="1" spc="-3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を行うための追加支</a:t>
            </a:r>
            <a:r>
              <a:rPr sz="2550" b="1" spc="-4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援枠を新設。</a:t>
            </a:r>
            <a:endParaRPr sz="2550" b="1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65794" y="5655714"/>
            <a:ext cx="2822458" cy="314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 algn="just">
              <a:lnSpc>
                <a:spcPct val="114999"/>
              </a:lnSpc>
              <a:spcBef>
                <a:spcPts val="95"/>
              </a:spcBef>
            </a:pPr>
            <a:r>
              <a:rPr sz="2550" b="1" spc="-3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海外からの帰国時など、所属先がない期間も研究に専念できる柔軟な採択制度</a:t>
            </a:r>
            <a:endParaRPr lang="en-US" sz="2550" b="1" spc="-395" dirty="0">
              <a:solidFill>
                <a:srgbClr val="0C132A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5080" indent="45720" algn="just">
              <a:lnSpc>
                <a:spcPct val="114999"/>
              </a:lnSpc>
              <a:spcBef>
                <a:spcPts val="95"/>
              </a:spcBef>
            </a:pPr>
            <a:endParaRPr lang="en-US" sz="2550" b="1" spc="-395" dirty="0">
              <a:solidFill>
                <a:srgbClr val="0C132A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5080" indent="45720" algn="just">
              <a:lnSpc>
                <a:spcPct val="114999"/>
              </a:lnSpc>
              <a:spcBef>
                <a:spcPts val="95"/>
              </a:spcBef>
            </a:pPr>
            <a:r>
              <a:rPr sz="2550" b="1" spc="-40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（※</a:t>
            </a:r>
            <a:r>
              <a:rPr sz="2550" b="1" spc="-4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坂口志文教授もこの制度を活用して</a:t>
            </a:r>
            <a:r>
              <a:rPr sz="2550" b="1" spc="-36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飛躍）</a:t>
            </a:r>
            <a:endParaRPr sz="25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27147" y="5655714"/>
            <a:ext cx="2684780" cy="2245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32384" marR="5080" indent="1270">
              <a:lnSpc>
                <a:spcPct val="114399"/>
              </a:lnSpc>
              <a:spcBef>
                <a:spcPts val="95"/>
              </a:spcBef>
              <a:tabLst>
                <a:tab pos="1123950" algn="l"/>
                <a:tab pos="1412875" algn="l"/>
              </a:tabLst>
            </a:pPr>
            <a:r>
              <a:rPr sz="2650" b="1" spc="-22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R7</a:t>
            </a:r>
            <a:r>
              <a:rPr sz="2550" b="1" spc="-33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より事業横断的</a:t>
            </a:r>
            <a:r>
              <a:rPr sz="2550" b="1" spc="-38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に</a:t>
            </a:r>
            <a:r>
              <a:rPr sz="2550" b="1" spc="-40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提案</a:t>
            </a:r>
            <a:r>
              <a:rPr sz="2550" b="1" spc="-45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書</a:t>
            </a:r>
            <a:r>
              <a:rPr lang="ja-JP" altLang="en-US" sz="2550" b="1" spc="-45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・</a:t>
            </a:r>
            <a:r>
              <a:rPr sz="2550" b="1" spc="-40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報告書の</a:t>
            </a:r>
            <a:r>
              <a:rPr sz="2550" b="1" spc="-459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構</a:t>
            </a:r>
            <a:r>
              <a:rPr sz="2550" b="1" spc="-38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成を統</a:t>
            </a:r>
            <a:r>
              <a:rPr sz="2550" b="1" spc="-434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一</a:t>
            </a:r>
            <a:r>
              <a:rPr lang="ja-JP" altLang="en-US" sz="2550" b="1" spc="-434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・</a:t>
            </a:r>
            <a:r>
              <a:rPr sz="2550" b="1" spc="-38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簡素化</a:t>
            </a:r>
            <a:r>
              <a:rPr lang="ja-JP" altLang="en-US" sz="2550" b="1" spc="-434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。</a:t>
            </a:r>
            <a:endParaRPr lang="en-US" altLang="ja-JP" sz="2550" b="1" spc="-434" dirty="0">
              <a:solidFill>
                <a:srgbClr val="0C132A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32384" marR="5080" indent="1270">
              <a:lnSpc>
                <a:spcPct val="114399"/>
              </a:lnSpc>
              <a:spcBef>
                <a:spcPts val="95"/>
              </a:spcBef>
              <a:tabLst>
                <a:tab pos="1123950" algn="l"/>
                <a:tab pos="1412875" algn="l"/>
              </a:tabLst>
            </a:pPr>
            <a:endParaRPr lang="en-US" sz="2550" b="1" spc="-434" dirty="0">
              <a:solidFill>
                <a:srgbClr val="0C132A"/>
              </a:solidFill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32384" marR="5080" indent="1270">
              <a:lnSpc>
                <a:spcPct val="114399"/>
              </a:lnSpc>
              <a:spcBef>
                <a:spcPts val="95"/>
              </a:spcBef>
              <a:tabLst>
                <a:tab pos="1123950" algn="l"/>
                <a:tab pos="1412875" algn="l"/>
              </a:tabLst>
            </a:pPr>
            <a:r>
              <a:rPr sz="2550" b="1" spc="-3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応募負担を大幅軽</a:t>
            </a:r>
            <a:r>
              <a:rPr sz="2550" b="1" spc="-280" dirty="0">
                <a:solidFill>
                  <a:srgbClr val="21283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減。</a:t>
            </a:r>
            <a:endParaRPr sz="25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63742" y="5602183"/>
            <a:ext cx="2822458" cy="312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marR="5080" indent="8890" algn="just">
              <a:lnSpc>
                <a:spcPct val="113799"/>
              </a:lnSpc>
              <a:spcBef>
                <a:spcPts val="110"/>
              </a:spcBef>
            </a:pPr>
            <a:r>
              <a:rPr lang="ja-JP" altLang="en-US" sz="2550" b="1" spc="-36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米</a:t>
            </a:r>
            <a:r>
              <a:rPr lang="en-US" altLang="ja-JP" sz="2650" b="1" spc="-254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NSF</a:t>
            </a:r>
            <a:r>
              <a:rPr lang="ja-JP" altLang="en-US" sz="2550" b="1" spc="-36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や仏</a:t>
            </a:r>
            <a:r>
              <a:rPr lang="en-US" altLang="ja-JP" sz="2650" b="1" spc="-27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ANR</a:t>
            </a:r>
            <a:r>
              <a:rPr lang="ja-JP" altLang="en-US" sz="2550" b="1" spc="-40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との</a:t>
            </a:r>
            <a:r>
              <a:rPr lang="ja-JP" altLang="en-US" sz="2550" b="1" spc="-41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連携公募、海外インタ</a:t>
            </a:r>
            <a:r>
              <a:rPr lang="ja-JP" altLang="en-US" sz="2550" b="1" spc="-30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ーン支援、産休 育</a:t>
            </a:r>
            <a:r>
              <a:rPr lang="ja-JP" altLang="en-US" sz="2550" b="1" spc="-4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休に伴う研究期間の</a:t>
            </a:r>
            <a:r>
              <a:rPr lang="ja-JP" altLang="en-US" sz="2550" b="1" spc="-395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延長など、キャリアパスを切れ目なく支</a:t>
            </a:r>
            <a:r>
              <a:rPr lang="ja-JP" altLang="en-US" sz="2550" b="1" spc="-120" dirty="0">
                <a:solidFill>
                  <a:srgbClr val="0C132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/>
              </a:rPr>
              <a:t>援。</a:t>
            </a:r>
            <a:endParaRPr lang="ja-JP" altLang="en-US" sz="25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  <a:p>
            <a:pPr marL="12700" marR="5080" indent="8890">
              <a:lnSpc>
                <a:spcPct val="113799"/>
              </a:lnSpc>
              <a:spcBef>
                <a:spcPts val="110"/>
              </a:spcBef>
            </a:pPr>
            <a:endParaRPr lang="ja-JP" altLang="en-US" sz="2550" b="1" dirty="0">
              <a:latin typeface="Meiryo UI" panose="020B0604030504040204" pitchFamily="50" charset="-128"/>
              <a:ea typeface="Meiryo UI" panose="020B0604030504040204" pitchFamily="50" charset="-128"/>
              <a:cs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B1D2F9E0C2D3F49857668640C1FD55E" ma:contentTypeVersion="12" ma:contentTypeDescription="新しいドキュメントを作成します。" ma:contentTypeScope="" ma:versionID="41942e94fd9851e4c6f286444d6c2be8">
  <xsd:schema xmlns:xsd="http://www.w3.org/2001/XMLSchema" xmlns:xs="http://www.w3.org/2001/XMLSchema" xmlns:p="http://schemas.microsoft.com/office/2006/metadata/properties" xmlns:ns2="dfb6a917-0d80-40d3-8efb-309a72f33f9b" xmlns:ns3="cc29a50e-9898-42e0-b384-ff2b51ce4d7d" targetNamespace="http://schemas.microsoft.com/office/2006/metadata/properties" ma:root="true" ma:fieldsID="c861d81a0b4825229feac9ff4f416044" ns2:_="" ns3:_="">
    <xsd:import namespace="dfb6a917-0d80-40d3-8efb-309a72f33f9b"/>
    <xsd:import namespace="cc29a50e-9898-42e0-b384-ff2b51ce4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6a917-0d80-40d3-8efb-309a72f33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230681fd-8e61-45f6-a970-8ceffa4e81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a50e-9898-42e0-b384-ff2b51ce4d7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b3cac10-52f1-447f-adc4-78aa673c7bc3}" ma:internalName="TaxCatchAll" ma:showField="CatchAllData" ma:web="cc29a50e-9898-42e0-b384-ff2b51ce4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9a50e-9898-42e0-b384-ff2b51ce4d7d" xsi:nil="true"/>
    <lcf76f155ced4ddcb4097134ff3c332f xmlns="dfb6a917-0d80-40d3-8efb-309a72f33f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6C706-E7A3-486F-89D3-25E4D4D95C21}"/>
</file>

<file path=customXml/itemProps2.xml><?xml version="1.0" encoding="utf-8"?>
<ds:datastoreItem xmlns:ds="http://schemas.openxmlformats.org/officeDocument/2006/customXml" ds:itemID="{63362510-473B-4B9B-B890-480F405D8593}"/>
</file>

<file path=customXml/itemProps3.xml><?xml version="1.0" encoding="utf-8"?>
<ds:datastoreItem xmlns:ds="http://schemas.openxmlformats.org/officeDocument/2006/customXml" ds:itemID="{444A48DB-E01A-462E-8D47-5A4E3350E9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439</Words>
  <Application>Microsoft Office PowerPoint</Application>
  <PresentationFormat>ユーザー設定</PresentationFormat>
  <Paragraphs>96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SimSun</vt:lpstr>
      <vt:lpstr>Arial</vt:lpstr>
      <vt:lpstr>Times New Roman</vt:lpstr>
      <vt:lpstr>Office Theme</vt:lpstr>
      <vt:lpstr>令和8年度 JST戦略的創造研究推進事業について</vt:lpstr>
      <vt:lpstr>PowerPoint プレゼンテーション</vt:lpstr>
      <vt:lpstr>「自由な発想（土壌）」　と　「国の戦略（大樹）」　の両輪でイノベーションを牽引する</vt:lpstr>
      <vt:lpstr>あなたのキャリアステージに最適化された3つのプログラム</vt:lpstr>
      <vt:lpstr>AC下X‘</vt:lpstr>
      <vt:lpstr>L打ぎhir</vt:lpstr>
      <vt:lpstr>【CREST】トップ研究者が率いるベストチームで世界に挑む</vt:lpstr>
      <vt:lpstr>基礎量子科学技術研究がドライブする量子未踏領域の開拓(JST)</vt:lpstr>
      <vt:lpstr>研究者に寄り添う柔軟な環境整備と、令和8年度からの新サポート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令和8年度 JST戦略的創造研究推進事業について</dc:title>
  <cp:lastModifiedBy>松島 和季</cp:lastModifiedBy>
  <cp:revision>4</cp:revision>
  <dcterms:created xsi:type="dcterms:W3CDTF">2026-03-04T05:50:29Z</dcterms:created>
  <dcterms:modified xsi:type="dcterms:W3CDTF">2026-03-04T06:19:52Z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0x010100AB1D2F9E0C2D3F49857668640C1FD55E</vt:lpwstr>
  </property>
</Properties>
</file>